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
  </p:notesMasterIdLst>
  <p:sldIdLst>
    <p:sldId id="256" r:id="rId2"/>
    <p:sldId id="262"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0" d="100"/>
          <a:sy n="120" d="100"/>
        </p:scale>
        <p:origin x="13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85ABC6-1925-4D4B-9965-DCC3F0BAC01F}" type="datetimeFigureOut">
              <a:rPr lang="en-US" smtClean="0"/>
              <a:t>9/30/2019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54349D-5AA6-B040-9318-BB30A41F7D5B}" type="slidenum">
              <a:rPr lang="en-US" smtClean="0"/>
              <a:t>‹#›</a:t>
            </a:fld>
            <a:endParaRPr lang="en-US"/>
          </a:p>
        </p:txBody>
      </p:sp>
    </p:spTree>
    <p:extLst>
      <p:ext uri="{BB962C8B-B14F-4D97-AF65-F5344CB8AC3E}">
        <p14:creationId xmlns:p14="http://schemas.microsoft.com/office/powerpoint/2010/main" val="22878319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mtClean="0">
                <a:effectLst/>
              </a:rPr>
              <a:t>– preferably they will have a different perspective, our combination of academic researcher and Army Officer has so far worked well and allowed us to identify different aspects of the project and firmly grounded it in the Army context</a:t>
            </a:r>
          </a:p>
          <a:p>
            <a:endParaRPr lang="en-US"/>
          </a:p>
        </p:txBody>
      </p:sp>
      <p:sp>
        <p:nvSpPr>
          <p:cNvPr id="4" name="Slide Number Placeholder 3"/>
          <p:cNvSpPr>
            <a:spLocks noGrp="1"/>
          </p:cNvSpPr>
          <p:nvPr>
            <p:ph type="sldNum" sz="quarter" idx="10"/>
          </p:nvPr>
        </p:nvSpPr>
        <p:spPr/>
        <p:txBody>
          <a:bodyPr/>
          <a:lstStyle/>
          <a:p>
            <a:fld id="{9454349D-5AA6-B040-9318-BB30A41F7D5B}" type="slidenum">
              <a:rPr lang="en-US" smtClean="0"/>
              <a:t>4</a:t>
            </a:fld>
            <a:endParaRPr lang="en-US"/>
          </a:p>
        </p:txBody>
      </p:sp>
    </p:spTree>
    <p:extLst>
      <p:ext uri="{BB962C8B-B14F-4D97-AF65-F5344CB8AC3E}">
        <p14:creationId xmlns:p14="http://schemas.microsoft.com/office/powerpoint/2010/main" val="8572161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en-US" smtClean="0"/>
              <a:t>Click to edit Master title style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DC44E8A2-3876-FF4C-8FCE-58ABDA695E41}"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25FFE-BBD1-BC4C-A95F-A4FC7A425A38}" type="slidenum">
              <a:rPr lang="en-US" smtClean="0"/>
              <a:t>‹#›</a:t>
            </a:fld>
            <a:endParaRPr lang="en-US"/>
          </a:p>
        </p:txBody>
      </p:sp>
      <p:pic>
        <p:nvPicPr>
          <p:cNvPr id="7" name="Picture 6" descr="MoleculeTracer.png"/>
          <p:cNvPicPr>
            <a:picLocks noChangeAspect="1"/>
          </p:cNvPicPr>
          <p:nvPr/>
        </p:nvPicPr>
        <p:blipFill>
          <a:blip r:embed="rId2"/>
          <a:stretch>
            <a:fillRect/>
          </a:stretch>
        </p:blipFill>
        <p:spPr>
          <a:xfrm>
            <a:off x="1674019" y="224679"/>
            <a:ext cx="5795963" cy="39433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DC44E8A2-3876-FF4C-8FCE-58ABDA695E41}"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44E8A2-3876-FF4C-8FCE-58ABDA695E41}"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en-US" smtClean="0"/>
              <a:t>Click to edit Master title style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44E8A2-3876-FF4C-8FCE-58ABDA695E41}"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44E8A2-3876-FF4C-8FCE-58ABDA695E41}"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820737" y="3224213"/>
            <a:ext cx="7542213" cy="1500187"/>
          </a:xfrm>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4E8A2-3876-FF4C-8FCE-58ABDA695E41}"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en-US" smtClean="0"/>
              <a:t>Click to edit Master title style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C44E8A2-3876-FF4C-8FCE-58ABDA695E41}"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C44E8A2-3876-FF4C-8FCE-58ABDA695E41}" type="datetimeFigureOut">
              <a:rPr lang="en-US" smtClean="0"/>
              <a:t>9/30/2019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C44E8A2-3876-FF4C-8FCE-58ABDA695E41}" type="datetimeFigureOut">
              <a:rPr lang="en-US" smtClean="0"/>
              <a:t>9/30/2019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4E8A2-3876-FF4C-8FCE-58ABDA695E41}" type="datetimeFigureOut">
              <a:rPr lang="en-US" smtClean="0"/>
              <a:t>9/30/2019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en-US" smtClean="0"/>
              <a:t>Click to edit Master title style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4E8A2-3876-FF4C-8FCE-58ABDA695E41}"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DC44E8A2-3876-FF4C-8FCE-58ABDA695E41}"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25FFE-BBD1-BC4C-A95F-A4FC7A425A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DC44E8A2-3876-FF4C-8FCE-58ABDA695E41}" type="datetimeFigureOut">
              <a:rPr lang="en-US" smtClean="0"/>
              <a:t>9/30/2019</a:t>
            </a:fld>
            <a:endParaRPr lang="en-US"/>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US"/>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1A025FFE-BBD1-BC4C-A95F-A4FC7A425A3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5600" b="1" kern="1200">
          <a:solidFill>
            <a:schemeClr val="tx1"/>
          </a:solidFill>
          <a:effectLst>
            <a:outerShdw blurRad="101600" dist="63500" dir="2700000" algn="tl" rotWithShape="0">
              <a:prstClr val="black">
                <a:alpha val="75000"/>
              </a:prstClr>
            </a:outerShdw>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outerShdw blurRad="101600" dist="63500" dir="2700000" algn="tl" rotWithShape="0">
              <a:prstClr val="black">
                <a:alpha val="75000"/>
              </a:prstClr>
            </a:outerShdw>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outerShdw blurRad="101600" dist="63500" dir="2700000" algn="tl" rotWithShape="0">
              <a:prstClr val="black">
                <a:alpha val="75000"/>
              </a:prstClr>
            </a:outerShdw>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83759"/>
            <a:ext cx="7772400" cy="1470025"/>
          </a:xfrm>
        </p:spPr>
        <p:txBody>
          <a:bodyPr>
            <a:normAutofit fontScale="90000"/>
          </a:bodyPr>
          <a:lstStyle/>
          <a:p>
            <a:r>
              <a:rPr lang="en-US" b="1" dirty="0" smtClean="0"/>
              <a:t>Encouraging innovation through non-linear thinking:</a:t>
            </a:r>
            <a:endParaRPr lang="en-US" b="1" dirty="0"/>
          </a:p>
        </p:txBody>
      </p:sp>
      <p:sp>
        <p:nvSpPr>
          <p:cNvPr id="3" name="Subtitle 2"/>
          <p:cNvSpPr>
            <a:spLocks noGrp="1"/>
          </p:cNvSpPr>
          <p:nvPr>
            <p:ph type="subTitle" idx="1"/>
          </p:nvPr>
        </p:nvSpPr>
        <p:spPr>
          <a:xfrm>
            <a:off x="1371600" y="5023887"/>
            <a:ext cx="6400800" cy="791645"/>
          </a:xfrm>
        </p:spPr>
        <p:txBody>
          <a:bodyPr/>
          <a:lstStyle/>
          <a:p>
            <a:r>
              <a:rPr lang="en-US" b="1" dirty="0" err="1" smtClean="0">
                <a:solidFill>
                  <a:schemeClr val="tx1"/>
                </a:solidFill>
              </a:rPr>
              <a:t>MakerSpaces</a:t>
            </a:r>
            <a:endParaRPr lang="en-US" b="1" dirty="0">
              <a:solidFill>
                <a:schemeClr val="tx1"/>
              </a:solidFill>
            </a:endParaRPr>
          </a:p>
        </p:txBody>
      </p:sp>
      <p:sp>
        <p:nvSpPr>
          <p:cNvPr id="4" name="TextBox 3"/>
          <p:cNvSpPr txBox="1"/>
          <p:nvPr/>
        </p:nvSpPr>
        <p:spPr>
          <a:xfrm>
            <a:off x="6195383" y="5653691"/>
            <a:ext cx="2478153" cy="646331"/>
          </a:xfrm>
          <a:prstGeom prst="rect">
            <a:avLst/>
          </a:prstGeom>
          <a:noFill/>
        </p:spPr>
        <p:txBody>
          <a:bodyPr wrap="square" rtlCol="0">
            <a:spAutoFit/>
          </a:bodyPr>
          <a:lstStyle/>
          <a:p>
            <a:r>
              <a:rPr lang="en-US" dirty="0" err="1" smtClean="0"/>
              <a:t>Dr</a:t>
            </a:r>
            <a:r>
              <a:rPr lang="en-US" dirty="0" smtClean="0"/>
              <a:t> Lyndal Thompson</a:t>
            </a:r>
          </a:p>
          <a:p>
            <a:r>
              <a:rPr lang="en-US" dirty="0" smtClean="0"/>
              <a:t>LTCOL Warwick Miller</a:t>
            </a:r>
            <a:endParaRPr lang="en-US" dirty="0"/>
          </a:p>
        </p:txBody>
      </p:sp>
    </p:spTree>
    <p:extLst>
      <p:ext uri="{BB962C8B-B14F-4D97-AF65-F5344CB8AC3E}">
        <p14:creationId xmlns:p14="http://schemas.microsoft.com/office/powerpoint/2010/main" val="2607048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Pitch</a:t>
            </a:r>
            <a:endParaRPr lang="en-AU" dirty="0"/>
          </a:p>
        </p:txBody>
      </p:sp>
      <p:sp>
        <p:nvSpPr>
          <p:cNvPr id="3" name="Content Placeholder 2"/>
          <p:cNvSpPr>
            <a:spLocks noGrp="1"/>
          </p:cNvSpPr>
          <p:nvPr>
            <p:ph idx="1"/>
          </p:nvPr>
        </p:nvSpPr>
        <p:spPr>
          <a:xfrm>
            <a:off x="779462" y="1677725"/>
            <a:ext cx="7581901" cy="4158299"/>
          </a:xfrm>
        </p:spPr>
        <p:txBody>
          <a:bodyPr/>
          <a:lstStyle/>
          <a:p>
            <a:r>
              <a:rPr lang="en-AU" dirty="0" smtClean="0"/>
              <a:t>Objective of research:</a:t>
            </a:r>
          </a:p>
          <a:p>
            <a:pPr marL="0" indent="0" algn="ctr">
              <a:buNone/>
            </a:pPr>
            <a:r>
              <a:rPr lang="en-AU" dirty="0"/>
              <a:t>Encourage and develop creative problem-solving while shifting organisational culture to embrace alternative ways of </a:t>
            </a:r>
            <a:r>
              <a:rPr lang="en-AU" dirty="0" smtClean="0"/>
              <a:t>thinking.</a:t>
            </a:r>
            <a:endParaRPr lang="en-AU" dirty="0"/>
          </a:p>
          <a:p>
            <a:r>
              <a:rPr lang="en-AU" dirty="0" smtClean="0"/>
              <a:t>Objective of the pilot:</a:t>
            </a:r>
          </a:p>
          <a:p>
            <a:pPr marL="0" indent="0" algn="ctr">
              <a:buNone/>
            </a:pPr>
            <a:r>
              <a:rPr lang="en-AU" dirty="0" smtClean="0"/>
              <a:t>To evaluate an alternative educational model for Army’s junior leaders that encourages innovative thought. </a:t>
            </a:r>
          </a:p>
          <a:p>
            <a:pPr marL="0" indent="0">
              <a:buNone/>
            </a:pPr>
            <a:endParaRPr lang="en-AU" dirty="0"/>
          </a:p>
        </p:txBody>
      </p:sp>
    </p:spTree>
    <p:extLst>
      <p:ext uri="{BB962C8B-B14F-4D97-AF65-F5344CB8AC3E}">
        <p14:creationId xmlns:p14="http://schemas.microsoft.com/office/powerpoint/2010/main" val="30597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linders-TMIH-Adelaide-Manufacturing-Innovation-Hub9.jpg"/>
          <p:cNvPicPr>
            <a:picLocks noGrp="1"/>
          </p:cNvPicPr>
          <p:nvPr>
            <p:ph idx="1"/>
          </p:nvPr>
        </p:nvPicPr>
        <p:blipFill>
          <a:blip r:embed="rId2">
            <a:extLst>
              <a:ext uri="{28A0092B-C50C-407E-A947-70E740481C1C}">
                <a14:useLocalDpi xmlns:a14="http://schemas.microsoft.com/office/drawing/2010/main" val="0"/>
              </a:ext>
            </a:extLst>
          </a:blip>
          <a:srcRect t="10898" b="10898"/>
          <a:stretch>
            <a:fillRect/>
          </a:stretch>
        </p:blipFill>
        <p:spPr>
          <a:xfrm>
            <a:off x="139870" y="723568"/>
            <a:ext cx="8884860" cy="5494351"/>
          </a:xfrm>
        </p:spPr>
      </p:pic>
    </p:spTree>
    <p:extLst>
      <p:ext uri="{BB962C8B-B14F-4D97-AF65-F5344CB8AC3E}">
        <p14:creationId xmlns:p14="http://schemas.microsoft.com/office/powerpoint/2010/main" val="2417537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007671"/>
          </a:xfrm>
        </p:spPr>
        <p:txBody>
          <a:bodyPr/>
          <a:lstStyle/>
          <a:p>
            <a:r>
              <a:rPr lang="en-US" dirty="0" smtClean="0"/>
              <a:t>Takeaways</a:t>
            </a:r>
            <a:endParaRPr lang="en-US" dirty="0"/>
          </a:p>
        </p:txBody>
      </p:sp>
      <p:sp>
        <p:nvSpPr>
          <p:cNvPr id="3" name="Content Placeholder 2"/>
          <p:cNvSpPr>
            <a:spLocks noGrp="1"/>
          </p:cNvSpPr>
          <p:nvPr>
            <p:ph idx="1"/>
          </p:nvPr>
        </p:nvSpPr>
        <p:spPr>
          <a:xfrm>
            <a:off x="402700" y="1115248"/>
            <a:ext cx="8565119" cy="5591729"/>
          </a:xfrm>
        </p:spPr>
        <p:txBody>
          <a:bodyPr>
            <a:normAutofit/>
          </a:bodyPr>
          <a:lstStyle/>
          <a:p>
            <a:pPr lvl="0"/>
            <a:r>
              <a:rPr lang="en-AU" dirty="0">
                <a:effectLst/>
              </a:rPr>
              <a:t>Find others </a:t>
            </a:r>
            <a:r>
              <a:rPr lang="en-AU" dirty="0" smtClean="0">
                <a:effectLst/>
              </a:rPr>
              <a:t>with similar </a:t>
            </a:r>
            <a:r>
              <a:rPr lang="en-AU" dirty="0">
                <a:effectLst/>
              </a:rPr>
              <a:t>ideas </a:t>
            </a:r>
            <a:r>
              <a:rPr lang="en-AU" dirty="0" smtClean="0">
                <a:effectLst/>
              </a:rPr>
              <a:t>but different perspectives</a:t>
            </a:r>
          </a:p>
          <a:p>
            <a:pPr lvl="0"/>
            <a:r>
              <a:rPr lang="en-AU" dirty="0" smtClean="0">
                <a:effectLst/>
              </a:rPr>
              <a:t>Do </a:t>
            </a:r>
            <a:r>
              <a:rPr lang="en-AU" dirty="0">
                <a:effectLst/>
              </a:rPr>
              <a:t>your research – don’t pitch an idea you </a:t>
            </a:r>
            <a:r>
              <a:rPr lang="en-AU" dirty="0" smtClean="0">
                <a:effectLst/>
              </a:rPr>
              <a:t>haven’t </a:t>
            </a:r>
            <a:r>
              <a:rPr lang="en-AU" dirty="0">
                <a:effectLst/>
              </a:rPr>
              <a:t>thought out </a:t>
            </a:r>
            <a:endParaRPr lang="en-AU" dirty="0" smtClean="0">
              <a:effectLst/>
            </a:endParaRPr>
          </a:p>
          <a:p>
            <a:pPr lvl="0"/>
            <a:r>
              <a:rPr lang="en-AU" dirty="0" smtClean="0">
                <a:effectLst/>
              </a:rPr>
              <a:t>Collaboration </a:t>
            </a:r>
            <a:r>
              <a:rPr lang="en-AU" dirty="0" smtClean="0">
                <a:effectLst/>
              </a:rPr>
              <a:t>= </a:t>
            </a:r>
            <a:r>
              <a:rPr lang="en-AU" dirty="0" smtClean="0">
                <a:effectLst/>
              </a:rPr>
              <a:t>enhanced creativity</a:t>
            </a:r>
          </a:p>
          <a:p>
            <a:pPr lvl="0"/>
            <a:r>
              <a:rPr lang="en-AU" dirty="0" smtClean="0">
                <a:effectLst/>
              </a:rPr>
              <a:t>Be </a:t>
            </a:r>
            <a:r>
              <a:rPr lang="en-AU" dirty="0">
                <a:effectLst/>
              </a:rPr>
              <a:t>open to serendipity </a:t>
            </a:r>
            <a:r>
              <a:rPr lang="en-AU" dirty="0" smtClean="0">
                <a:effectLst/>
              </a:rPr>
              <a:t>and opportunities </a:t>
            </a:r>
          </a:p>
          <a:p>
            <a:pPr lvl="0"/>
            <a:r>
              <a:rPr lang="en-AU" dirty="0" smtClean="0">
                <a:effectLst/>
              </a:rPr>
              <a:t>Make </a:t>
            </a:r>
            <a:r>
              <a:rPr lang="en-AU" dirty="0">
                <a:effectLst/>
              </a:rPr>
              <a:t>it relevant – a good idea is just that unless its </a:t>
            </a:r>
            <a:r>
              <a:rPr lang="en-AU" dirty="0" smtClean="0">
                <a:effectLst/>
              </a:rPr>
              <a:t>operationalised  </a:t>
            </a:r>
            <a:endParaRPr lang="en-AU" dirty="0">
              <a:effectLst/>
            </a:endParaRPr>
          </a:p>
          <a:p>
            <a:pPr lvl="0"/>
            <a:r>
              <a:rPr lang="en-AU" dirty="0">
                <a:effectLst/>
              </a:rPr>
              <a:t>Be prepared to modify and evolve your </a:t>
            </a:r>
            <a:r>
              <a:rPr lang="en-AU" dirty="0" smtClean="0">
                <a:effectLst/>
              </a:rPr>
              <a:t>ideas</a:t>
            </a:r>
          </a:p>
          <a:p>
            <a:pPr lvl="0"/>
            <a:r>
              <a:rPr lang="en-AU" dirty="0" smtClean="0">
                <a:effectLst/>
              </a:rPr>
              <a:t>Be </a:t>
            </a:r>
            <a:r>
              <a:rPr lang="en-AU" dirty="0">
                <a:effectLst/>
              </a:rPr>
              <a:t>like </a:t>
            </a:r>
            <a:r>
              <a:rPr lang="en-AU" dirty="0" smtClean="0">
                <a:effectLst/>
              </a:rPr>
              <a:t>water!</a:t>
            </a:r>
            <a:endParaRPr lang="en-AU" dirty="0">
              <a:effectLst/>
            </a:endParaRPr>
          </a:p>
          <a:p>
            <a:endParaRPr lang="en-US" dirty="0"/>
          </a:p>
        </p:txBody>
      </p:sp>
    </p:spTree>
    <p:extLst>
      <p:ext uri="{BB962C8B-B14F-4D97-AF65-F5344CB8AC3E}">
        <p14:creationId xmlns:p14="http://schemas.microsoft.com/office/powerpoint/2010/main" val="3882374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Orbit.thmx</Template>
  <TotalTime>118</TotalTime>
  <Words>152</Words>
  <Application>Microsoft Office PowerPoint</Application>
  <PresentationFormat>On-screen Show (4:3)</PresentationFormat>
  <Paragraphs>19</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Calibri</vt:lpstr>
      <vt:lpstr>Candara</vt:lpstr>
      <vt:lpstr>Orbit</vt:lpstr>
      <vt:lpstr>Encouraging innovation through non-linear thinking:</vt:lpstr>
      <vt:lpstr>The Pitch</vt:lpstr>
      <vt:lpstr>PowerPoint Presentation</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Encouraging innovation through non-linear thinking:</dc:title>
  <dc:creator>Lyndal Thompson</dc:creator>
  <cp:lastModifiedBy>Thompson, Lyndal DR</cp:lastModifiedBy>
  <cp:revision>18</cp:revision>
  <dcterms:created xsi:type="dcterms:W3CDTF">2019-09-28T10:24:14Z</dcterms:created>
  <dcterms:modified xsi:type="dcterms:W3CDTF">2019-09-30T06:04:37Z</dcterms:modified>
</cp:coreProperties>
</file>